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7" r:id="rId3"/>
    <p:sldId id="268" r:id="rId4"/>
    <p:sldId id="269" r:id="rId5"/>
    <p:sldId id="270" r:id="rId6"/>
    <p:sldId id="265" r:id="rId7"/>
    <p:sldId id="266" r:id="rId8"/>
    <p:sldId id="271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178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937C-FAFE-4A9A-B6AF-1E65E05BD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57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72608-B40D-4143-B0E4-9D7D51E65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87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D1C42-BF27-422A-A61E-743C00378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00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76DB8-AECF-47E7-BA42-17324351B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4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96E72-F38A-40D8-8A4B-40A617D7E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27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28A3B-960F-46D8-8A92-B491433A38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8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43647-F584-4E49-A80D-74F156C53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864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612F-E5FD-40BF-877E-5DFB5AD7F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2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843DD-86BD-4771-ACBD-71804FDC3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257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A04B2-9529-464E-8B81-616F7310C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106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FA8F8-B57D-4829-9AEB-10BCC56C7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2A7D5-C11B-40D8-B6B1-DC7CBD251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72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914EE5D-E08C-4F51-BB9A-ABE3BD686C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5589" r="12500" b="23460"/>
          <a:stretch/>
        </p:blipFill>
        <p:spPr bwMode="auto">
          <a:xfrm>
            <a:off x="0" y="2895600"/>
            <a:ext cx="9144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152400" y="1143000"/>
            <a:ext cx="86868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2800" kern="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2800" kern="0" dirty="0" smtClean="0">
                <a:solidFill>
                  <a:srgbClr val="FF0000"/>
                </a:solidFill>
              </a:rPr>
              <a:t> # 77: </a:t>
            </a:r>
            <a:r>
              <a:rPr lang="en-US" altLang="en-US" sz="2800" kern="0" dirty="0" smtClean="0"/>
              <a:t>¿Como </a:t>
            </a:r>
            <a:r>
              <a:rPr lang="en-US" altLang="en-US" sz="2800" kern="0" dirty="0" err="1" smtClean="0"/>
              <a:t>seguimos</a:t>
            </a:r>
            <a:r>
              <a:rPr lang="en-US" altLang="en-US" sz="2800" kern="0" dirty="0" smtClean="0"/>
              <a:t> el </a:t>
            </a:r>
            <a:r>
              <a:rPr lang="en-US" altLang="en-US" sz="2800" kern="0" dirty="0" err="1" smtClean="0"/>
              <a:t>repaso</a:t>
            </a:r>
            <a:r>
              <a:rPr lang="en-US" altLang="en-US" sz="2800" kern="0" dirty="0" smtClean="0"/>
              <a:t> para el </a:t>
            </a:r>
            <a:r>
              <a:rPr lang="en-US" altLang="en-US" sz="2800" kern="0" dirty="0" err="1" smtClean="0"/>
              <a:t>examen</a:t>
            </a:r>
            <a:r>
              <a:rPr lang="en-US" altLang="en-US" sz="2800" kern="0" dirty="0" smtClean="0"/>
              <a:t> del </a:t>
            </a:r>
            <a:r>
              <a:rPr lang="en-US" altLang="en-US" sz="2800" kern="0" dirty="0" err="1" smtClean="0"/>
              <a:t>viernes</a:t>
            </a:r>
            <a:r>
              <a:rPr lang="en-US" altLang="en-US" sz="2800" kern="0" dirty="0" smtClean="0"/>
              <a:t>?</a:t>
            </a:r>
            <a:endParaRPr lang="en-US" altLang="en-US" sz="2800" kern="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z="2400" i="1" kern="0" dirty="0" smtClean="0">
                <a:solidFill>
                  <a:srgbClr val="0070C0"/>
                </a:solidFill>
              </a:rPr>
              <a:t>L.O: to review for the unit exam</a:t>
            </a:r>
          </a:p>
          <a:p>
            <a:pPr eaLnBrk="1" hangingPunct="1">
              <a:buFontTx/>
              <a:buNone/>
            </a:pPr>
            <a:r>
              <a:rPr lang="en-US" altLang="en-US" sz="2800" kern="0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28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2800" kern="0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sz="2800" kern="0" dirty="0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905000" y="3108325"/>
            <a:ext cx="917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pastel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806825" y="3870325"/>
            <a:ext cx="1128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 err="1">
                <a:solidFill>
                  <a:schemeClr val="accent2"/>
                </a:solidFill>
              </a:rPr>
              <a:t>galletas</a:t>
            </a:r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019010" y="4632325"/>
            <a:ext cx="81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 err="1">
                <a:solidFill>
                  <a:schemeClr val="accent2"/>
                </a:solidFill>
              </a:rPr>
              <a:t>velas</a:t>
            </a:r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330825" y="5410200"/>
            <a:ext cx="1087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 err="1">
                <a:solidFill>
                  <a:schemeClr val="accent2"/>
                </a:solidFill>
              </a:rPr>
              <a:t>regalos</a:t>
            </a:r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3352800" y="6156325"/>
            <a:ext cx="1257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 err="1">
                <a:solidFill>
                  <a:schemeClr val="accent2"/>
                </a:solidFill>
              </a:rPr>
              <a:t>banda</a:t>
            </a:r>
            <a:r>
              <a:rPr lang="en-US" altLang="en-US" sz="2000" b="1" dirty="0">
                <a:solidFill>
                  <a:schemeClr val="accent2"/>
                </a:solidFill>
              </a:rPr>
              <a:t> /</a:t>
            </a:r>
          </a:p>
          <a:p>
            <a:pPr eaLnBrk="1" hangingPunct="1"/>
            <a:r>
              <a:rPr lang="en-US" altLang="en-US" sz="2000" b="1" dirty="0" err="1">
                <a:solidFill>
                  <a:schemeClr val="accent2"/>
                </a:solidFill>
              </a:rPr>
              <a:t>orquesta</a:t>
            </a:r>
            <a:endParaRPr lang="en-US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228600" y="0"/>
            <a:ext cx="8686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000" kern="0" dirty="0" smtClean="0">
                <a:solidFill>
                  <a:schemeClr val="folHlink"/>
                </a:solidFill>
              </a:rPr>
              <a:t>Me llamo _______ Clase 802</a:t>
            </a:r>
            <a:br>
              <a:rPr lang="en-US" altLang="en-US" sz="4000" kern="0" dirty="0" smtClean="0">
                <a:solidFill>
                  <a:schemeClr val="folHlink"/>
                </a:solidFill>
              </a:rPr>
            </a:br>
            <a:r>
              <a:rPr lang="en-US" altLang="en-US" sz="4000" kern="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4000" kern="0" dirty="0" smtClean="0">
                <a:solidFill>
                  <a:schemeClr val="folHlink"/>
                </a:solidFill>
              </a:rPr>
              <a:t>8 </a:t>
            </a:r>
            <a:r>
              <a:rPr lang="en-US" altLang="en-US" sz="4000" kern="0" dirty="0" smtClean="0">
                <a:solidFill>
                  <a:schemeClr val="folHlink"/>
                </a:solidFill>
              </a:rPr>
              <a:t>de mayo del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/>
      <p:bldP spid="12295" grpId="0"/>
      <p:bldP spid="12296" grpId="0"/>
      <p:bldP spid="1229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4808289"/>
              </p:ext>
            </p:extLst>
          </p:nvPr>
        </p:nvGraphicFramePr>
        <p:xfrm>
          <a:off x="228600" y="381000"/>
          <a:ext cx="8686800" cy="632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1054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70C0"/>
                          </a:solidFill>
                        </a:rPr>
                        <a:t>Asistir</a:t>
                      </a:r>
                      <a:endParaRPr lang="en-US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C00000"/>
                          </a:solidFill>
                        </a:rPr>
                        <a:t>Dar</a:t>
                      </a:r>
                      <a:endParaRPr lang="en-US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/as </a:t>
                      </a:r>
                      <a:r>
                        <a:rPr lang="en-US" sz="2000" dirty="0" err="1" smtClean="0"/>
                        <a:t>Uds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981200" y="15240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asisto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81200" y="2433935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asistes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981200" y="3500735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asiste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28800" y="4567535"/>
            <a:ext cx="1828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asistimos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981200" y="5634335"/>
            <a:ext cx="1828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asisten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657600" y="15240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asistí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505200" y="2662535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asististe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657600" y="3653135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asistió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657600" y="4872335"/>
            <a:ext cx="1828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asistimos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581400" y="6015335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asistieron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753100" y="15240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doy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753100" y="25146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das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5791200" y="35052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da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753100" y="46437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damos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791200" y="57150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dan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353300" y="16719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di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7315200" y="26625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diste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7353300" y="38055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dio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7315200" y="49485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dimos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7353300" y="60153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dieron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00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5367218"/>
              </p:ext>
            </p:extLst>
          </p:nvPr>
        </p:nvGraphicFramePr>
        <p:xfrm>
          <a:off x="228600" y="381000"/>
          <a:ext cx="8686800" cy="632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1054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Leer</a:t>
                      </a:r>
                      <a:endParaRPr lang="en-US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FF6600"/>
                          </a:solidFill>
                        </a:rPr>
                        <a:t>Mirar</a:t>
                      </a:r>
                      <a:endParaRPr lang="en-US" sz="32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/as </a:t>
                      </a:r>
                      <a:r>
                        <a:rPr lang="en-US" sz="2000" dirty="0" err="1" smtClean="0"/>
                        <a:t>Uds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981200" y="1523999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leo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81200" y="24339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lees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019300" y="35052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lee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925574" y="4582561"/>
            <a:ext cx="15796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leemos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81200" y="56343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leen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733800" y="17481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leí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733800" y="26625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leíste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733800" y="36531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leyó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657600" y="48768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leímos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733800" y="5939135"/>
            <a:ext cx="1600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leyeron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638800" y="1570749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miro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676900" y="24384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miras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638800" y="35007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86400" y="4567535"/>
            <a:ext cx="1828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miramos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562600" y="56343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miran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7335012" y="1754831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miré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7277100" y="2814935"/>
            <a:ext cx="15621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miraste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7278624" y="3883967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miró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239000" y="4876800"/>
            <a:ext cx="18089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miramos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7210806" y="6096000"/>
            <a:ext cx="17807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miraron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36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Repaso del Proposito 26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991600" cy="5059363"/>
          </a:xfrm>
        </p:spPr>
        <p:txBody>
          <a:bodyPr/>
          <a:lstStyle/>
          <a:p>
            <a:pPr marL="609600" indent="-609600" eaLnBrk="1" hangingPunct="1"/>
            <a:r>
              <a:rPr lang="es-ES_tradnl" altLang="en-US" sz="2800" dirty="0" smtClean="0"/>
              <a:t>Escucha y completa </a:t>
            </a:r>
            <a:r>
              <a:rPr lang="es-ES_tradnl" altLang="en-US" sz="2800" u="sng" dirty="0" smtClean="0"/>
              <a:t>Actividad 1</a:t>
            </a:r>
            <a:r>
              <a:rPr lang="es-ES_tradnl" altLang="en-US" sz="2800" dirty="0" smtClean="0"/>
              <a:t> p. 293</a:t>
            </a:r>
          </a:p>
          <a:p>
            <a:pPr marL="609600" indent="-609600" eaLnBrk="1" hangingPunct="1"/>
            <a:r>
              <a:rPr lang="es-ES_tradnl" altLang="en-US" sz="2800" u="sng" dirty="0" smtClean="0"/>
              <a:t>Actividad 2</a:t>
            </a:r>
            <a:endParaRPr lang="es-ES_tradnl" altLang="en-US" sz="28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Nosotros _________ a un concierto. (asistir)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Mi grupo favorito _____ el concierto. (dar)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Todos los aficionados _________ mucho. (aplaudir)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Yo no _______ cacahuates. (comer)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Tú _________ una </a:t>
            </a:r>
            <a:r>
              <a:rPr lang="es-ES_tradnl" altLang="en-US" sz="2800" dirty="0" err="1" smtClean="0"/>
              <a:t>pelicula</a:t>
            </a:r>
            <a:r>
              <a:rPr lang="es-ES_tradnl" altLang="en-US" sz="2800" dirty="0" smtClean="0"/>
              <a:t> en </a:t>
            </a:r>
            <a:r>
              <a:rPr lang="es-ES_tradnl" altLang="en-US" sz="2800" dirty="0" err="1" smtClean="0"/>
              <a:t>espanol</a:t>
            </a:r>
            <a:r>
              <a:rPr lang="es-ES_tradnl" altLang="en-US" sz="2800" dirty="0" smtClean="0"/>
              <a:t>. (comprender)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¿A quién ______ ustedes? (ver) 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514600" y="21336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 dirty="0">
                <a:solidFill>
                  <a:schemeClr val="accent2"/>
                </a:solidFill>
                <a:latin typeface="Verdana" pitchFamily="34" charset="0"/>
              </a:rPr>
              <a:t>asistimos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733800" y="26511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da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419600" y="3200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aplauden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057400" y="4114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como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371600" y="4632325"/>
            <a:ext cx="2057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comprendes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514600" y="5622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ven</a:t>
            </a:r>
          </a:p>
        </p:txBody>
      </p:sp>
    </p:spTree>
    <p:extLst>
      <p:ext uri="{BB962C8B-B14F-4D97-AF65-F5344CB8AC3E}">
        <p14:creationId xmlns:p14="http://schemas.microsoft.com/office/powerpoint/2010/main" val="333584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  <p:bldP spid="5127" grpId="0"/>
      <p:bldP spid="5128" grpId="0"/>
      <p:bldP spid="51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Repaso del Proposito 26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10600" cy="5486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800" u="sng" smtClean="0"/>
              <a:t>Actividad 3</a:t>
            </a:r>
            <a:endParaRPr lang="en-US" altLang="en-US" sz="280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Nosotros ___i___imos en Estados Unidos.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Nosotros ___e___emos leche.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Él __e la tele__ision.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El paciente a__re la __oca.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Ellos __an al consultorio y yo __oy tambien.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800" smtClean="0"/>
              <a:t>Ella __ende camisas.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800" u="sng" smtClean="0"/>
              <a:t>Actividad 4</a:t>
            </a:r>
            <a:endParaRPr lang="en-US" altLang="en-US" sz="280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lphaLcPeriod"/>
            </a:pPr>
            <a:r>
              <a:rPr lang="en-US" altLang="en-US" sz="2800" smtClean="0"/>
              <a:t>Las cosas que te gusta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LcPeriod"/>
            </a:pPr>
            <a:r>
              <a:rPr lang="en-US" altLang="en-US" sz="2800" smtClean="0"/>
              <a:t>Las cosas que te interesan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LcPeriod"/>
            </a:pPr>
            <a:r>
              <a:rPr lang="en-US" altLang="en-US" sz="2800" smtClean="0"/>
              <a:t>Las cosas que te aburren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438400" y="16002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v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352800" y="15843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v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438400" y="20415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b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352800" y="20415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b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371600" y="25146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v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971800" y="24987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v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048000" y="2971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b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191000" y="2971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b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828800" y="34290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v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715000" y="34290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v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676400" y="39465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346226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6150" grpId="0"/>
      <p:bldP spid="6151" grpId="0"/>
      <p:bldP spid="6152" grpId="0"/>
      <p:bldP spid="6153" grpId="0"/>
      <p:bldP spid="6154" grpId="0"/>
      <p:bldP spid="6155" grpId="0"/>
      <p:bldP spid="6156" grpId="0"/>
      <p:bldP spid="6157" grpId="0"/>
      <p:bldP spid="61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76200"/>
            <a:ext cx="8534400" cy="4038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3600" u="sng" smtClean="0"/>
              <a:t>Actividad 5</a:t>
            </a:r>
            <a:endParaRPr lang="en-US" altLang="en-US" sz="3600" smtClean="0"/>
          </a:p>
          <a:p>
            <a:pPr eaLnBrk="1" hangingPunct="1">
              <a:buFontTx/>
              <a:buNone/>
            </a:pPr>
            <a:endParaRPr lang="en-US" altLang="en-US" sz="3600" u="sng" smtClean="0"/>
          </a:p>
        </p:txBody>
      </p:sp>
      <p:graphicFrame>
        <p:nvGraphicFramePr>
          <p:cNvPr id="7251" name="Group 83"/>
          <p:cNvGraphicFramePr>
            <a:graphicFrameLocks noGrp="1"/>
          </p:cNvGraphicFramePr>
          <p:nvPr>
            <p:ph sz="half" idx="2"/>
          </p:nvPr>
        </p:nvGraphicFramePr>
        <p:xfrm>
          <a:off x="0" y="838200"/>
          <a:ext cx="8991600" cy="5943602"/>
        </p:xfrm>
        <a:graphic>
          <a:graphicData uri="http://schemas.openxmlformats.org/drawingml/2006/table">
            <a:tbl>
              <a:tblPr/>
              <a:tblGrid>
                <a:gridCol w="2247900"/>
                <a:gridCol w="2247900"/>
                <a:gridCol w="2247900"/>
                <a:gridCol w="2247900"/>
              </a:tblGrid>
              <a:tr h="10239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Personalidad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Caracteristicas fisicas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Emociones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Condiciones fisicas o mentales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  <p:sp>
        <p:nvSpPr>
          <p:cNvPr id="7222" name="Text Box 54"/>
          <p:cNvSpPr txBox="1">
            <a:spLocks noChangeArrowheads="1"/>
          </p:cNvSpPr>
          <p:nvPr/>
        </p:nvSpPr>
        <p:spPr bwMode="auto">
          <a:xfrm>
            <a:off x="2895600" y="19812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alto</a:t>
            </a:r>
          </a:p>
        </p:txBody>
      </p:sp>
      <p:sp>
        <p:nvSpPr>
          <p:cNvPr id="7223" name="Text Box 55"/>
          <p:cNvSpPr txBox="1">
            <a:spLocks noChangeArrowheads="1"/>
          </p:cNvSpPr>
          <p:nvPr/>
        </p:nvSpPr>
        <p:spPr bwMode="auto">
          <a:xfrm>
            <a:off x="2743200" y="26670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bonito</a:t>
            </a:r>
          </a:p>
        </p:txBody>
      </p:sp>
      <p:sp>
        <p:nvSpPr>
          <p:cNvPr id="7224" name="Text Box 56"/>
          <p:cNvSpPr txBox="1">
            <a:spLocks noChangeArrowheads="1"/>
          </p:cNvSpPr>
          <p:nvPr/>
        </p:nvSpPr>
        <p:spPr bwMode="auto">
          <a:xfrm>
            <a:off x="6781800" y="1981200"/>
            <a:ext cx="19812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200" b="1">
                <a:latin typeface="Verdana" pitchFamily="34" charset="0"/>
              </a:rPr>
              <a:t>inteligente</a:t>
            </a:r>
          </a:p>
        </p:txBody>
      </p:sp>
      <p:sp>
        <p:nvSpPr>
          <p:cNvPr id="7225" name="Text Box 57"/>
          <p:cNvSpPr txBox="1">
            <a:spLocks noChangeArrowheads="1"/>
          </p:cNvSpPr>
          <p:nvPr/>
        </p:nvSpPr>
        <p:spPr bwMode="auto">
          <a:xfrm>
            <a:off x="6934200" y="27432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timido</a:t>
            </a:r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4572000" y="1981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nervioso</a:t>
            </a:r>
          </a:p>
        </p:txBody>
      </p:sp>
      <p:sp>
        <p:nvSpPr>
          <p:cNvPr id="7227" name="Text Box 59"/>
          <p:cNvSpPr txBox="1">
            <a:spLocks noChangeArrowheads="1"/>
          </p:cNvSpPr>
          <p:nvPr/>
        </p:nvSpPr>
        <p:spPr bwMode="auto">
          <a:xfrm>
            <a:off x="4648200" y="26670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contento</a:t>
            </a:r>
          </a:p>
        </p:txBody>
      </p:sp>
      <p:sp>
        <p:nvSpPr>
          <p:cNvPr id="7228" name="Text Box 60"/>
          <p:cNvSpPr txBox="1">
            <a:spLocks noChangeArrowheads="1"/>
          </p:cNvSpPr>
          <p:nvPr/>
        </p:nvSpPr>
        <p:spPr bwMode="auto">
          <a:xfrm>
            <a:off x="2819400" y="34290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bajo</a:t>
            </a:r>
          </a:p>
        </p:txBody>
      </p:sp>
      <p:sp>
        <p:nvSpPr>
          <p:cNvPr id="7229" name="Text Box 61"/>
          <p:cNvSpPr txBox="1">
            <a:spLocks noChangeArrowheads="1"/>
          </p:cNvSpPr>
          <p:nvPr/>
        </p:nvSpPr>
        <p:spPr bwMode="auto">
          <a:xfrm>
            <a:off x="2667000" y="41148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moreno</a:t>
            </a:r>
          </a:p>
        </p:txBody>
      </p:sp>
      <p:sp>
        <p:nvSpPr>
          <p:cNvPr id="7230" name="Text Box 62"/>
          <p:cNvSpPr txBox="1">
            <a:spLocks noChangeArrowheads="1"/>
          </p:cNvSpPr>
          <p:nvPr/>
        </p:nvSpPr>
        <p:spPr bwMode="auto">
          <a:xfrm>
            <a:off x="7010400" y="33528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malo</a:t>
            </a:r>
          </a:p>
        </p:txBody>
      </p:sp>
      <p:sp>
        <p:nvSpPr>
          <p:cNvPr id="7231" name="Text Box 63"/>
          <p:cNvSpPr txBox="1">
            <a:spLocks noChangeArrowheads="1"/>
          </p:cNvSpPr>
          <p:nvPr/>
        </p:nvSpPr>
        <p:spPr bwMode="auto">
          <a:xfrm>
            <a:off x="304800" y="19050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honesto</a:t>
            </a:r>
          </a:p>
        </p:txBody>
      </p:sp>
      <p:sp>
        <p:nvSpPr>
          <p:cNvPr id="7232" name="Text Box 64"/>
          <p:cNvSpPr txBox="1">
            <a:spLocks noChangeArrowheads="1"/>
          </p:cNvSpPr>
          <p:nvPr/>
        </p:nvSpPr>
        <p:spPr bwMode="auto">
          <a:xfrm>
            <a:off x="2667000" y="48768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guapo</a:t>
            </a:r>
          </a:p>
        </p:txBody>
      </p:sp>
      <p:sp>
        <p:nvSpPr>
          <p:cNvPr id="7233" name="Text Box 65"/>
          <p:cNvSpPr txBox="1">
            <a:spLocks noChangeArrowheads="1"/>
          </p:cNvSpPr>
          <p:nvPr/>
        </p:nvSpPr>
        <p:spPr bwMode="auto">
          <a:xfrm>
            <a:off x="228600" y="26670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serio</a:t>
            </a:r>
          </a:p>
        </p:txBody>
      </p:sp>
      <p:sp>
        <p:nvSpPr>
          <p:cNvPr id="7234" name="Text Box 66"/>
          <p:cNvSpPr txBox="1">
            <a:spLocks noChangeArrowheads="1"/>
          </p:cNvSpPr>
          <p:nvPr/>
        </p:nvSpPr>
        <p:spPr bwMode="auto">
          <a:xfrm>
            <a:off x="2514600" y="56388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rubio</a:t>
            </a:r>
          </a:p>
        </p:txBody>
      </p:sp>
      <p:sp>
        <p:nvSpPr>
          <p:cNvPr id="7235" name="Text Box 67"/>
          <p:cNvSpPr txBox="1">
            <a:spLocks noChangeArrowheads="1"/>
          </p:cNvSpPr>
          <p:nvPr/>
        </p:nvSpPr>
        <p:spPr bwMode="auto">
          <a:xfrm>
            <a:off x="6934200" y="4068763"/>
            <a:ext cx="19812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200" b="1">
                <a:latin typeface="Verdana" pitchFamily="34" charset="0"/>
              </a:rPr>
              <a:t>interesante</a:t>
            </a:r>
          </a:p>
        </p:txBody>
      </p:sp>
      <p:sp>
        <p:nvSpPr>
          <p:cNvPr id="7236" name="Text Box 68"/>
          <p:cNvSpPr txBox="1">
            <a:spLocks noChangeArrowheads="1"/>
          </p:cNvSpPr>
          <p:nvPr/>
        </p:nvSpPr>
        <p:spPr bwMode="auto">
          <a:xfrm>
            <a:off x="4724400" y="35052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triste</a:t>
            </a:r>
          </a:p>
        </p:txBody>
      </p:sp>
      <p:sp>
        <p:nvSpPr>
          <p:cNvPr id="7237" name="Text Box 69"/>
          <p:cNvSpPr txBox="1">
            <a:spLocks noChangeArrowheads="1"/>
          </p:cNvSpPr>
          <p:nvPr/>
        </p:nvSpPr>
        <p:spPr bwMode="auto">
          <a:xfrm>
            <a:off x="7010400" y="47244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bueno</a:t>
            </a:r>
          </a:p>
        </p:txBody>
      </p:sp>
      <p:sp>
        <p:nvSpPr>
          <p:cNvPr id="7238" name="Text Box 70"/>
          <p:cNvSpPr txBox="1">
            <a:spLocks noChangeArrowheads="1"/>
          </p:cNvSpPr>
          <p:nvPr/>
        </p:nvSpPr>
        <p:spPr bwMode="auto">
          <a:xfrm>
            <a:off x="228600" y="3429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ambicioso</a:t>
            </a:r>
          </a:p>
        </p:txBody>
      </p:sp>
      <p:sp>
        <p:nvSpPr>
          <p:cNvPr id="7239" name="Text Box 71"/>
          <p:cNvSpPr txBox="1">
            <a:spLocks noChangeArrowheads="1"/>
          </p:cNvSpPr>
          <p:nvPr/>
        </p:nvSpPr>
        <p:spPr bwMode="auto">
          <a:xfrm>
            <a:off x="304800" y="41910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gracioso</a:t>
            </a:r>
          </a:p>
        </p:txBody>
      </p:sp>
      <p:sp>
        <p:nvSpPr>
          <p:cNvPr id="7240" name="Text Box 72"/>
          <p:cNvSpPr txBox="1">
            <a:spLocks noChangeArrowheads="1"/>
          </p:cNvSpPr>
          <p:nvPr/>
        </p:nvSpPr>
        <p:spPr bwMode="auto">
          <a:xfrm>
            <a:off x="6934200" y="53340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enfermo</a:t>
            </a:r>
          </a:p>
        </p:txBody>
      </p:sp>
      <p:sp>
        <p:nvSpPr>
          <p:cNvPr id="7241" name="Text Box 73"/>
          <p:cNvSpPr txBox="1">
            <a:spLocks noChangeArrowheads="1"/>
          </p:cNvSpPr>
          <p:nvPr/>
        </p:nvSpPr>
        <p:spPr bwMode="auto">
          <a:xfrm>
            <a:off x="304800" y="48006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generoso</a:t>
            </a:r>
          </a:p>
        </p:txBody>
      </p:sp>
      <p:sp>
        <p:nvSpPr>
          <p:cNvPr id="7242" name="Text Box 74"/>
          <p:cNvSpPr txBox="1">
            <a:spLocks noChangeArrowheads="1"/>
          </p:cNvSpPr>
          <p:nvPr/>
        </p:nvSpPr>
        <p:spPr bwMode="auto">
          <a:xfrm>
            <a:off x="6858000" y="60960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Verdana" pitchFamily="34" charset="0"/>
              </a:rPr>
              <a:t>cansado</a:t>
            </a:r>
          </a:p>
        </p:txBody>
      </p:sp>
    </p:spTree>
    <p:extLst>
      <p:ext uri="{BB962C8B-B14F-4D97-AF65-F5344CB8AC3E}">
        <p14:creationId xmlns:p14="http://schemas.microsoft.com/office/powerpoint/2010/main" val="612507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22" grpId="0"/>
      <p:bldP spid="7223" grpId="0"/>
      <p:bldP spid="7224" grpId="0"/>
      <p:bldP spid="7225" grpId="0"/>
      <p:bldP spid="7226" grpId="0"/>
      <p:bldP spid="7227" grpId="0"/>
      <p:bldP spid="7228" grpId="0"/>
      <p:bldP spid="7229" grpId="0"/>
      <p:bldP spid="7230" grpId="0"/>
      <p:bldP spid="7231" grpId="0"/>
      <p:bldP spid="7232" grpId="0"/>
      <p:bldP spid="7233" grpId="0"/>
      <p:bldP spid="7234" grpId="0"/>
      <p:bldP spid="7235" grpId="0"/>
      <p:bldP spid="7236" grpId="0"/>
      <p:bldP spid="7237" grpId="0"/>
      <p:bldP spid="7238" grpId="0"/>
      <p:bldP spid="7239" grpId="0"/>
      <p:bldP spid="7240" grpId="0"/>
      <p:bldP spid="7241" grpId="0"/>
      <p:bldP spid="72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Repaso del Proposito 26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u="sng" smtClean="0"/>
              <a:t>Actividad 6</a:t>
            </a:r>
            <a:endParaRPr lang="es-ES_tradnl" altLang="en-US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s-ES_tradnl" altLang="en-US" smtClean="0"/>
              <a:t>Describe a uno de tus amigos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u="sng" smtClean="0"/>
              <a:t>Actividad 7</a:t>
            </a:r>
            <a:endParaRPr lang="es-ES_tradnl" altLang="en-US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mtClean="0"/>
              <a:t>¿Quién eres?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mtClean="0"/>
              <a:t>¿De dónde eres?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mtClean="0"/>
              <a:t>¿Cómo eres?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mtClean="0"/>
              <a:t>¿Cómo estas hoy?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mtClean="0"/>
              <a:t>¿Cuántos años tienes?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mtClean="0"/>
              <a:t>Por lo general, ¿estas de buen humor o estas de mal humor?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429000" y="2590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Yo soy …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038600" y="3108325"/>
            <a:ext cx="297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Yo soy de…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505200" y="36417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Yo soy …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267200" y="4175125"/>
            <a:ext cx="2438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Yo estoy …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5105400" y="4724400"/>
            <a:ext cx="3124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Yo tengo …años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600200" y="6172200"/>
            <a:ext cx="556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  <a:latin typeface="Verdana" pitchFamily="34" charset="0"/>
              </a:rPr>
              <a:t>Por lo general estoy …</a:t>
            </a:r>
          </a:p>
        </p:txBody>
      </p:sp>
    </p:spTree>
    <p:extLst>
      <p:ext uri="{BB962C8B-B14F-4D97-AF65-F5344CB8AC3E}">
        <p14:creationId xmlns:p14="http://schemas.microsoft.com/office/powerpoint/2010/main" val="424982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  <p:bldP spid="9223" grpId="0"/>
      <p:bldP spid="9224" grpId="0"/>
      <p:bldP spid="92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1" r="14599" b="15800"/>
          <a:stretch/>
        </p:blipFill>
        <p:spPr bwMode="auto">
          <a:xfrm>
            <a:off x="0" y="60960"/>
            <a:ext cx="9144000" cy="641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85020" y="220980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X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99420" y="2920425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X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6600" y="365760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X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99420" y="4673025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X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6" t="6439" r="16931" b="21118"/>
          <a:stretch/>
        </p:blipFill>
        <p:spPr bwMode="auto">
          <a:xfrm>
            <a:off x="0" y="0"/>
            <a:ext cx="9144000" cy="576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362200" y="1828800"/>
            <a:ext cx="1327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</a:rPr>
              <a:t>comieron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133600" y="2422525"/>
            <a:ext cx="860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</a:rPr>
              <a:t>recibí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397250" y="2895600"/>
            <a:ext cx="960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</a:rPr>
              <a:t>dieron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2438400" y="3946525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</a:rPr>
              <a:t>viste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711450" y="4479925"/>
            <a:ext cx="1354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</a:rPr>
              <a:t>asistimos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257800" y="1066800"/>
            <a:ext cx="20859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>
                <a:latin typeface="Times New Roman" pitchFamily="18" charset="0"/>
              </a:rPr>
              <a:t>en el pretérito.</a:t>
            </a:r>
          </a:p>
        </p:txBody>
      </p:sp>
    </p:spTree>
    <p:extLst>
      <p:ext uri="{BB962C8B-B14F-4D97-AF65-F5344CB8AC3E}">
        <p14:creationId xmlns:p14="http://schemas.microsoft.com/office/powerpoint/2010/main" val="293375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  <p:bldP spid="19463" grpId="0"/>
      <p:bldP spid="19464" grpId="0"/>
      <p:bldP spid="194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err="1" smtClean="0"/>
              <a:t>Conjuga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PRESENTE Y  el PRETERITO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Ver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Recibir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Ir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Asistir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Mirar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64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9851646"/>
              </p:ext>
            </p:extLst>
          </p:nvPr>
        </p:nvGraphicFramePr>
        <p:xfrm>
          <a:off x="0" y="381000"/>
          <a:ext cx="9144000" cy="632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219200"/>
                <a:gridCol w="1353519"/>
                <a:gridCol w="1704814"/>
                <a:gridCol w="1627322"/>
                <a:gridCol w="1051670"/>
                <a:gridCol w="1273075"/>
              </a:tblGrid>
              <a:tr h="1054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Ver</a:t>
                      </a:r>
                      <a:endParaRPr lang="en-US" sz="32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B050"/>
                          </a:solidFill>
                        </a:rPr>
                        <a:t>Recibir</a:t>
                      </a:r>
                      <a:endParaRPr lang="en-US" sz="3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FF0000"/>
                          </a:solidFill>
                        </a:rPr>
                        <a:t>Ir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/as </a:t>
                      </a:r>
                      <a:r>
                        <a:rPr lang="en-US" sz="2000" dirty="0" err="1" smtClean="0"/>
                        <a:t>Uds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99388" y="1627632"/>
            <a:ext cx="8763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veo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77112" y="2743200"/>
            <a:ext cx="8763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ves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199388" y="3733800"/>
            <a:ext cx="9540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ve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14400" y="4724400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vemos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066800" y="5862935"/>
            <a:ext cx="8763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ven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381250" y="1627632"/>
            <a:ext cx="8763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vi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325624" y="2738735"/>
            <a:ext cx="10287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viste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286000" y="3733800"/>
            <a:ext cx="10287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chemeClr val="accent2"/>
                </a:solidFill>
                <a:latin typeface="Verdana" pitchFamily="34" charset="0"/>
              </a:rPr>
              <a:t>v</a:t>
            </a:r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io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097024" y="4724400"/>
            <a:ext cx="13319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vimos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133600" y="5867400"/>
            <a:ext cx="1295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vieron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543300" y="16002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B050"/>
                </a:solidFill>
                <a:latin typeface="Verdana" pitchFamily="34" charset="0"/>
              </a:rPr>
              <a:t>r</a:t>
            </a:r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ecibo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581400" y="2507902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B050"/>
                </a:solidFill>
                <a:latin typeface="Verdana" pitchFamily="34" charset="0"/>
              </a:rPr>
              <a:t>r</a:t>
            </a:r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ecibes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657600" y="3729335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</a:t>
            </a:r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ecibe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505200" y="46482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recibimos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657600" y="5867400"/>
            <a:ext cx="152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</a:t>
            </a:r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eciben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219700" y="16002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</a:t>
            </a:r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ecibí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181600" y="2510135"/>
            <a:ext cx="1752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</a:t>
            </a:r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ecibiste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181600" y="3733800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</a:t>
            </a:r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ecibió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029200" y="5029200"/>
            <a:ext cx="1905000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300" b="1" dirty="0" smtClean="0">
                <a:solidFill>
                  <a:srgbClr val="00B050"/>
                </a:solidFill>
                <a:latin typeface="Verdana" pitchFamily="34" charset="0"/>
              </a:rPr>
              <a:t>recibimos</a:t>
            </a:r>
            <a:endParaRPr lang="es-ES_tradnl" altLang="en-US" sz="23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4953000" y="6096000"/>
            <a:ext cx="196672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200" b="1" dirty="0" smtClean="0">
                <a:solidFill>
                  <a:srgbClr val="00B050"/>
                </a:solidFill>
                <a:latin typeface="Verdana" pitchFamily="34" charset="0"/>
              </a:rPr>
              <a:t>recibieron</a:t>
            </a:r>
            <a:endParaRPr lang="es-ES_tradnl" altLang="en-US" sz="22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819900" y="16002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voy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6896100" y="25101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vas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972300" y="37293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va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591300" y="45720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vamos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896100" y="58674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van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8001000" y="1627632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fui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7924800" y="25146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fuiste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8115300" y="37293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fue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7696200" y="4948535"/>
            <a:ext cx="15430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fuimos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7848600" y="58674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fueron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22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5976</TotalTime>
  <Words>430</Words>
  <Application>Microsoft Office PowerPoint</Application>
  <PresentationFormat>On-screen Show (4:3)</PresentationFormat>
  <Paragraphs>201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PowerPoint Presentation</vt:lpstr>
      <vt:lpstr>Repaso del Proposito 26</vt:lpstr>
      <vt:lpstr>Repaso del Proposito 26</vt:lpstr>
      <vt:lpstr>PowerPoint Presentation</vt:lpstr>
      <vt:lpstr>Repaso del Proposito 26</vt:lpstr>
      <vt:lpstr>PowerPoint Presentation</vt:lpstr>
      <vt:lpstr>PowerPoint Presentation</vt:lpstr>
      <vt:lpstr>Ejercicios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 im La fecha es el 18 de enero del 2013</dc:title>
  <dc:creator>Helen Zumaeta</dc:creator>
  <cp:lastModifiedBy>Helen Zumaeta</cp:lastModifiedBy>
  <cp:revision>20</cp:revision>
  <dcterms:created xsi:type="dcterms:W3CDTF">2013-01-18T14:30:58Z</dcterms:created>
  <dcterms:modified xsi:type="dcterms:W3CDTF">2017-05-08T19:50:53Z</dcterms:modified>
</cp:coreProperties>
</file>